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60" r:id="rId5"/>
    <p:sldId id="267" r:id="rId6"/>
    <p:sldId id="266"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13" d="100"/>
          <a:sy n="113"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9/2/25</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9/2/25</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54ED7A11-F343-401E-A651-9A98753A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43D31708-6C81-226D-114F-69528DFB3D46}"/>
              </a:ext>
            </a:extLst>
          </p:cNvPr>
          <p:cNvSpPr txBox="1"/>
          <p:nvPr/>
        </p:nvSpPr>
        <p:spPr>
          <a:xfrm>
            <a:off x="10341428" y="1275644"/>
            <a:ext cx="1387728" cy="646331"/>
          </a:xfrm>
          <a:prstGeom prst="rect">
            <a:avLst/>
          </a:prstGeom>
          <a:noFill/>
        </p:spPr>
        <p:txBody>
          <a:bodyPr wrap="square" rtlCol="0">
            <a:spAutoFit/>
          </a:bodyPr>
          <a:lstStyle/>
          <a:p>
            <a:r>
              <a:rPr lang="en-US" dirty="0"/>
              <a:t>All courses F24-S25</a:t>
            </a:r>
          </a:p>
        </p:txBody>
      </p:sp>
    </p:spTree>
    <p:extLst>
      <p:ext uri="{BB962C8B-B14F-4D97-AF65-F5344CB8AC3E}">
        <p14:creationId xmlns:p14="http://schemas.microsoft.com/office/powerpoint/2010/main" val="9599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C9B63E42-30CD-4AD3-8CD5-B4E2FB2D5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C5FE1035-9569-B379-6782-8B839C699701}"/>
              </a:ext>
            </a:extLst>
          </p:cNvPr>
          <p:cNvSpPr txBox="1"/>
          <p:nvPr/>
        </p:nvSpPr>
        <p:spPr>
          <a:xfrm>
            <a:off x="10453511" y="1095022"/>
            <a:ext cx="1580445" cy="369332"/>
          </a:xfrm>
          <a:prstGeom prst="rect">
            <a:avLst/>
          </a:prstGeom>
          <a:noFill/>
        </p:spPr>
        <p:txBody>
          <a:bodyPr wrap="square" rtlCol="0">
            <a:spAutoFit/>
          </a:bodyPr>
          <a:lstStyle/>
          <a:p>
            <a:r>
              <a:rPr lang="en-US" dirty="0"/>
              <a:t>MATH NO32</a:t>
            </a:r>
          </a:p>
        </p:txBody>
      </p:sp>
    </p:spTree>
    <p:extLst>
      <p:ext uri="{BB962C8B-B14F-4D97-AF65-F5344CB8AC3E}">
        <p14:creationId xmlns:p14="http://schemas.microsoft.com/office/powerpoint/2010/main" val="306441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493BA166-700B-4990-8A97-FBB8BA0E1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397F7FD1-2285-9BFA-ED61-AC867D43E164}"/>
              </a:ext>
            </a:extLst>
          </p:cNvPr>
          <p:cNvSpPr txBox="1"/>
          <p:nvPr/>
        </p:nvSpPr>
        <p:spPr>
          <a:xfrm>
            <a:off x="10341428" y="1151467"/>
            <a:ext cx="1658661" cy="369332"/>
          </a:xfrm>
          <a:prstGeom prst="rect">
            <a:avLst/>
          </a:prstGeom>
          <a:noFill/>
        </p:spPr>
        <p:txBody>
          <a:bodyPr wrap="square" rtlCol="0">
            <a:spAutoFit/>
          </a:bodyPr>
          <a:lstStyle/>
          <a:p>
            <a:r>
              <a:rPr lang="en-US" dirty="0"/>
              <a:t>MATH NO42</a:t>
            </a:r>
          </a:p>
        </p:txBody>
      </p:sp>
    </p:spTree>
    <p:extLst>
      <p:ext uri="{BB962C8B-B14F-4D97-AF65-F5344CB8AC3E}">
        <p14:creationId xmlns:p14="http://schemas.microsoft.com/office/powerpoint/2010/main" val="367418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159DB7CA-870F-4D00-B428-FFD8BCA6E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0BB1813C-1B26-9D38-7AA8-5055BCFE4676}"/>
              </a:ext>
            </a:extLst>
          </p:cNvPr>
          <p:cNvSpPr txBox="1"/>
          <p:nvPr/>
        </p:nvSpPr>
        <p:spPr>
          <a:xfrm>
            <a:off x="10341428" y="1151467"/>
            <a:ext cx="1297416" cy="4524315"/>
          </a:xfrm>
          <a:prstGeom prst="rect">
            <a:avLst/>
          </a:prstGeom>
          <a:noFill/>
        </p:spPr>
        <p:txBody>
          <a:bodyPr wrap="square" rtlCol="0">
            <a:spAutoFit/>
          </a:bodyPr>
          <a:lstStyle/>
          <a:p>
            <a:r>
              <a:rPr lang="en-US" dirty="0"/>
              <a:t>Redesigned courses F24-S25</a:t>
            </a:r>
          </a:p>
          <a:p>
            <a:endParaRPr lang="en-US" dirty="0"/>
          </a:p>
          <a:p>
            <a:r>
              <a:rPr lang="en-US" sz="1200" dirty="0"/>
              <a:t>CHEM 1411, ENGL 1302, ECON 2301, ACCT 2301, MATH 1314, MATH 1420, INRW, ACCT 2302, BANA 2372, BIOL 1408, GEOL 1404, HIST 1301, ECON 2302, MATH NO14, MATH NO24, MATH NO32, and MATH NO42. [NB: We are not reporting success rates for UNIV 1101.]</a:t>
            </a:r>
          </a:p>
        </p:txBody>
      </p:sp>
    </p:spTree>
    <p:extLst>
      <p:ext uri="{BB962C8B-B14F-4D97-AF65-F5344CB8AC3E}">
        <p14:creationId xmlns:p14="http://schemas.microsoft.com/office/powerpoint/2010/main" val="197277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9E2853A3-C139-488E-BED0-A3E9B9EDE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E396AA09-AE2D-0B8F-51B9-6EFA516B16E8}"/>
              </a:ext>
            </a:extLst>
          </p:cNvPr>
          <p:cNvSpPr txBox="1"/>
          <p:nvPr/>
        </p:nvSpPr>
        <p:spPr>
          <a:xfrm>
            <a:off x="10103556" y="1490133"/>
            <a:ext cx="1715911" cy="1200329"/>
          </a:xfrm>
          <a:prstGeom prst="rect">
            <a:avLst/>
          </a:prstGeom>
          <a:noFill/>
        </p:spPr>
        <p:txBody>
          <a:bodyPr wrap="square" rtlCol="0">
            <a:spAutoFit/>
          </a:bodyPr>
          <a:lstStyle/>
          <a:p>
            <a:r>
              <a:rPr lang="en-US" dirty="0"/>
              <a:t>All university courses Year 0 and year-on-year</a:t>
            </a:r>
          </a:p>
        </p:txBody>
      </p:sp>
    </p:spTree>
    <p:extLst>
      <p:ext uri="{BB962C8B-B14F-4D97-AF65-F5344CB8AC3E}">
        <p14:creationId xmlns:p14="http://schemas.microsoft.com/office/powerpoint/2010/main" val="94930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0FEF5B79-5F99-49B1-8589-4D53D3A66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1CF7F8B3-4D81-ED7A-536A-9644BCA67BF5}"/>
              </a:ext>
            </a:extLst>
          </p:cNvPr>
          <p:cNvSpPr txBox="1"/>
          <p:nvPr/>
        </p:nvSpPr>
        <p:spPr>
          <a:xfrm>
            <a:off x="10250311" y="1275644"/>
            <a:ext cx="1693333" cy="1200329"/>
          </a:xfrm>
          <a:prstGeom prst="rect">
            <a:avLst/>
          </a:prstGeom>
          <a:noFill/>
        </p:spPr>
        <p:txBody>
          <a:bodyPr wrap="square" rtlCol="0">
            <a:spAutoFit/>
          </a:bodyPr>
          <a:lstStyle/>
          <a:p>
            <a:r>
              <a:rPr lang="en-US" dirty="0"/>
              <a:t>Redesigned courses Year 0 and year-on-year</a:t>
            </a:r>
          </a:p>
        </p:txBody>
      </p:sp>
    </p:spTree>
    <p:extLst>
      <p:ext uri="{BB962C8B-B14F-4D97-AF65-F5344CB8AC3E}">
        <p14:creationId xmlns:p14="http://schemas.microsoft.com/office/powerpoint/2010/main" val="102396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4E426AD9-FF27-4FF7-A26D-B46C37353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0CA4568B-0739-9BC1-37C8-FF7954C35623}"/>
              </a:ext>
            </a:extLst>
          </p:cNvPr>
          <p:cNvSpPr txBox="1"/>
          <p:nvPr/>
        </p:nvSpPr>
        <p:spPr>
          <a:xfrm>
            <a:off x="10160000" y="1320800"/>
            <a:ext cx="1614311" cy="2031325"/>
          </a:xfrm>
          <a:prstGeom prst="rect">
            <a:avLst/>
          </a:prstGeom>
          <a:noFill/>
        </p:spPr>
        <p:txBody>
          <a:bodyPr wrap="square" rtlCol="0">
            <a:spAutoFit/>
          </a:bodyPr>
          <a:lstStyle/>
          <a:p>
            <a:r>
              <a:rPr lang="en-US" dirty="0"/>
              <a:t>Redesigned courses Year 0 and year-on-year without MATH NO42</a:t>
            </a:r>
          </a:p>
          <a:p>
            <a:r>
              <a:rPr lang="en-US" dirty="0"/>
              <a:t>b/c no NO42 in Year 0</a:t>
            </a:r>
          </a:p>
        </p:txBody>
      </p:sp>
    </p:spTree>
    <p:extLst>
      <p:ext uri="{BB962C8B-B14F-4D97-AF65-F5344CB8AC3E}">
        <p14:creationId xmlns:p14="http://schemas.microsoft.com/office/powerpoint/2010/main" val="20025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74A33427-1E5E-41B7-9ECB-8C944F9D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F206EB91-87CC-6700-EF1B-D9FC0E7E62D8}"/>
              </a:ext>
            </a:extLst>
          </p:cNvPr>
          <p:cNvSpPr txBox="1"/>
          <p:nvPr/>
        </p:nvSpPr>
        <p:spPr>
          <a:xfrm>
            <a:off x="10216444" y="1377244"/>
            <a:ext cx="1648178" cy="1477328"/>
          </a:xfrm>
          <a:prstGeom prst="rect">
            <a:avLst/>
          </a:prstGeom>
          <a:noFill/>
        </p:spPr>
        <p:txBody>
          <a:bodyPr wrap="square" rtlCol="0">
            <a:spAutoFit/>
          </a:bodyPr>
          <a:lstStyle/>
          <a:p>
            <a:r>
              <a:rPr lang="en-US" dirty="0"/>
              <a:t>ECON 2302</a:t>
            </a:r>
          </a:p>
          <a:p>
            <a:r>
              <a:rPr lang="en-US" dirty="0"/>
              <a:t>MATH NO14</a:t>
            </a:r>
          </a:p>
          <a:p>
            <a:r>
              <a:rPr lang="en-US" dirty="0"/>
              <a:t>MATH NO24</a:t>
            </a:r>
          </a:p>
          <a:p>
            <a:r>
              <a:rPr lang="en-US" dirty="0"/>
              <a:t>MATH NO32</a:t>
            </a:r>
          </a:p>
          <a:p>
            <a:r>
              <a:rPr lang="en-US" dirty="0"/>
              <a:t>MATH NO42</a:t>
            </a:r>
          </a:p>
        </p:txBody>
      </p:sp>
    </p:spTree>
    <p:extLst>
      <p:ext uri="{BB962C8B-B14F-4D97-AF65-F5344CB8AC3E}">
        <p14:creationId xmlns:p14="http://schemas.microsoft.com/office/powerpoint/2010/main" val="204641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173DB492-3194-4D59-9178-69AA3BC92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E94787D6-6D99-2A0C-9985-80B789643170}"/>
              </a:ext>
            </a:extLst>
          </p:cNvPr>
          <p:cNvSpPr txBox="1"/>
          <p:nvPr/>
        </p:nvSpPr>
        <p:spPr>
          <a:xfrm>
            <a:off x="10453511" y="1332089"/>
            <a:ext cx="1478845" cy="369332"/>
          </a:xfrm>
          <a:prstGeom prst="rect">
            <a:avLst/>
          </a:prstGeom>
          <a:noFill/>
        </p:spPr>
        <p:txBody>
          <a:bodyPr wrap="square" rtlCol="0">
            <a:spAutoFit/>
          </a:bodyPr>
          <a:lstStyle/>
          <a:p>
            <a:r>
              <a:rPr lang="en-US" dirty="0"/>
              <a:t>ECON 2302</a:t>
            </a:r>
          </a:p>
        </p:txBody>
      </p:sp>
    </p:spTree>
    <p:extLst>
      <p:ext uri="{BB962C8B-B14F-4D97-AF65-F5344CB8AC3E}">
        <p14:creationId xmlns:p14="http://schemas.microsoft.com/office/powerpoint/2010/main" val="87755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A56B6047-3341-499D-AF34-C32B85733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8C432730-8508-BD26-6FD0-98635239929C}"/>
              </a:ext>
            </a:extLst>
          </p:cNvPr>
          <p:cNvSpPr txBox="1"/>
          <p:nvPr/>
        </p:nvSpPr>
        <p:spPr>
          <a:xfrm>
            <a:off x="10442222" y="1286933"/>
            <a:ext cx="1501422" cy="369332"/>
          </a:xfrm>
          <a:prstGeom prst="rect">
            <a:avLst/>
          </a:prstGeom>
          <a:noFill/>
        </p:spPr>
        <p:txBody>
          <a:bodyPr wrap="square" rtlCol="0">
            <a:spAutoFit/>
          </a:bodyPr>
          <a:lstStyle/>
          <a:p>
            <a:r>
              <a:rPr lang="en-US" dirty="0"/>
              <a:t>MATH NO14</a:t>
            </a:r>
          </a:p>
        </p:txBody>
      </p:sp>
    </p:spTree>
    <p:extLst>
      <p:ext uri="{BB962C8B-B14F-4D97-AF65-F5344CB8AC3E}">
        <p14:creationId xmlns:p14="http://schemas.microsoft.com/office/powerpoint/2010/main" val="371072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ccessful vs. Unsuccessful Students by Academic Period">
            <a:extLst>
              <a:ext uri="{FF2B5EF4-FFF2-40B4-BE49-F238E27FC236}">
                <a16:creationId xmlns:a16="http://schemas.microsoft.com/office/drawing/2014/main" id="{4B83F8BC-7194-4F0A-9842-389EE9D6E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1" y="0"/>
            <a:ext cx="8490857" cy="6858000"/>
          </a:xfrm>
          <a:prstGeom prst="rect">
            <a:avLst/>
          </a:prstGeom>
        </p:spPr>
      </p:pic>
      <p:sp>
        <p:nvSpPr>
          <p:cNvPr id="3" name="TextBox 2">
            <a:extLst>
              <a:ext uri="{FF2B5EF4-FFF2-40B4-BE49-F238E27FC236}">
                <a16:creationId xmlns:a16="http://schemas.microsoft.com/office/drawing/2014/main" id="{F170DA37-723B-1440-45F3-F321E2FA6D60}"/>
              </a:ext>
            </a:extLst>
          </p:cNvPr>
          <p:cNvSpPr txBox="1"/>
          <p:nvPr/>
        </p:nvSpPr>
        <p:spPr>
          <a:xfrm>
            <a:off x="10341428" y="1286933"/>
            <a:ext cx="1602216" cy="369332"/>
          </a:xfrm>
          <a:prstGeom prst="rect">
            <a:avLst/>
          </a:prstGeom>
          <a:noFill/>
        </p:spPr>
        <p:txBody>
          <a:bodyPr wrap="square" rtlCol="0">
            <a:spAutoFit/>
          </a:bodyPr>
          <a:lstStyle/>
          <a:p>
            <a:r>
              <a:rPr lang="en-US" dirty="0"/>
              <a:t>MATH NO24</a:t>
            </a:r>
          </a:p>
        </p:txBody>
      </p:sp>
    </p:spTree>
    <p:extLst>
      <p:ext uri="{BB962C8B-B14F-4D97-AF65-F5344CB8AC3E}">
        <p14:creationId xmlns:p14="http://schemas.microsoft.com/office/powerpoint/2010/main" val="5335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37641204AC94290C2BABFB44E215A" ma:contentTypeVersion="14" ma:contentTypeDescription="Create a new document." ma:contentTypeScope="" ma:versionID="dcf706e34325f114e7d6e5c0263b8f7c">
  <xsd:schema xmlns:xsd="http://www.w3.org/2001/XMLSchema" xmlns:xs="http://www.w3.org/2001/XMLSchema" xmlns:p="http://schemas.microsoft.com/office/2006/metadata/properties" xmlns:ns2="c38d8d1d-5696-4be9-aa35-e4e9fdf1d5ef" xmlns:ns3="dc47638b-fd59-44d8-86e2-44839e1dfa88" targetNamespace="http://schemas.microsoft.com/office/2006/metadata/properties" ma:root="true" ma:fieldsID="a7cacb1bbbe424174e5d54615b700071" ns2:_="" ns3:_="">
    <xsd:import namespace="c38d8d1d-5696-4be9-aa35-e4e9fdf1d5ef"/>
    <xsd:import namespace="dc47638b-fd59-44d8-86e2-44839e1dfa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d8d1d-5696-4be9-aa35-e4e9fdf1d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0e6462f-898c-4798-bfd2-dc9ea210d9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47638b-fd59-44d8-86e2-44839e1dfa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8530ab-5b8a-4982-97af-5ec87c202349}" ma:internalName="TaxCatchAll" ma:showField="CatchAllData" ma:web="dc47638b-fd59-44d8-86e2-44839e1dfa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8d8d1d-5696-4be9-aa35-e4e9fdf1d5ef">
      <Terms xmlns="http://schemas.microsoft.com/office/infopath/2007/PartnerControls"/>
    </lcf76f155ced4ddcb4097134ff3c332f>
    <TaxCatchAll xmlns="dc47638b-fd59-44d8-86e2-44839e1dfa88" xsi:nil="true"/>
  </documentManagement>
</p:properties>
</file>

<file path=customXml/itemProps1.xml><?xml version="1.0" encoding="utf-8"?>
<ds:datastoreItem xmlns:ds="http://schemas.openxmlformats.org/officeDocument/2006/customXml" ds:itemID="{78DE7248-BCC4-4837-AC2C-30568E57F527}"/>
</file>

<file path=customXml/itemProps2.xml><?xml version="1.0" encoding="utf-8"?>
<ds:datastoreItem xmlns:ds="http://schemas.openxmlformats.org/officeDocument/2006/customXml" ds:itemID="{18038E2F-D66C-41E1-ADE4-CECA98268FC1}"/>
</file>

<file path=customXml/itemProps3.xml><?xml version="1.0" encoding="utf-8"?>
<ds:datastoreItem xmlns:ds="http://schemas.openxmlformats.org/officeDocument/2006/customXml" ds:itemID="{EE796C95-DF86-4060-8815-31EBD4B7143D}"/>
</file>

<file path=docProps/app.xml><?xml version="1.0" encoding="utf-8"?>
<Properties xmlns="http://schemas.openxmlformats.org/officeDocument/2006/extended-properties" xmlns:vt="http://schemas.openxmlformats.org/officeDocument/2006/docPropsVTypes">
  <TotalTime>1231</TotalTime>
  <Words>120</Words>
  <Application>Microsoft Macintosh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Mitchell-Yellin, Benjamin</cp:lastModifiedBy>
  <cp:revision>9</cp:revision>
  <dcterms:created xsi:type="dcterms:W3CDTF">2025-09-02T17:50:02Z</dcterms:created>
  <dcterms:modified xsi:type="dcterms:W3CDTF">2025-09-03T14:21:41Z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0x010100F5E37641204AC94290C2BABFB44E215A</vt:lpwstr>
  </property>
</Properties>
</file>