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7"/>
  </p:notesMasterIdLst>
  <p:sldIdLst>
    <p:sldId id="268" r:id="rId5"/>
    <p:sldId id="300" r:id="rId6"/>
    <p:sldId id="307" r:id="rId7"/>
    <p:sldId id="309" r:id="rId8"/>
    <p:sldId id="301" r:id="rId9"/>
    <p:sldId id="308" r:id="rId10"/>
    <p:sldId id="275" r:id="rId11"/>
    <p:sldId id="306" r:id="rId12"/>
    <p:sldId id="261" r:id="rId13"/>
    <p:sldId id="302" r:id="rId14"/>
    <p:sldId id="304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93453-8EA0-10AB-B8F9-DA4BEAB2D986}" v="22" dt="2025-10-31T19:23:13.01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1CB3-929A-46AA-91E0-510E89CC616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FE4-6336-4905-8984-1BD411899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5A15-ADC7-574C-A1AF-2A1DE20C4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30" name="Subtitle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9" name="Subtitle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0 Cover 3">
    <p:bg>
      <p:bgPr>
        <a:solidFill>
          <a:srgbClr val="F6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5B4601-1CD4-D350-B1D3-C7E4EA419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9313" y="-1"/>
            <a:ext cx="6262687" cy="639027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B184FE5E-EADB-8B4A-8AD1-C8B6D04CD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756" y="2227534"/>
            <a:ext cx="5305970" cy="308697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7059"/>
              </a:lnSpc>
              <a:defRPr sz="7059" b="0" i="0">
                <a:solidFill>
                  <a:schemeClr val="bg1"/>
                </a:solidFill>
                <a:latin typeface="Impact" panose="020B0806030902050204" pitchFamily="34" charset="0"/>
                <a:ea typeface="GT Flexa X Compressed Medium" pitchFamily="2" charset="77"/>
                <a:cs typeface="GT Flexa X Compressed Medium" pitchFamily="2" charset="77"/>
              </a:defRPr>
            </a:lvl1pPr>
          </a:lstStyle>
          <a:p>
            <a:r>
              <a:rPr lang="en-US" dirty="0"/>
              <a:t>PROJECT TITLE 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991892C7-D293-8E4A-97BE-697F3CFED8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720" y="1680646"/>
            <a:ext cx="2058389" cy="24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12" b="0" i="0" u="none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ea typeface="GT Flexa Expanded Regular" pitchFamily="2" charset="77"/>
                <a:cs typeface="Arial" panose="020B0604020202020204" pitchFamily="34" charset="0"/>
              </a:defRPr>
            </a:lvl1pPr>
            <a:lvl2pPr marL="443787" indent="0">
              <a:buNone/>
              <a:defRPr sz="1588"/>
            </a:lvl2pPr>
            <a:lvl3pPr marL="887575" indent="0">
              <a:buNone/>
              <a:defRPr sz="1588"/>
            </a:lvl3pPr>
            <a:lvl4pPr marL="1331362" indent="0">
              <a:buNone/>
              <a:defRPr sz="1588"/>
            </a:lvl4pPr>
            <a:lvl5pPr marL="1775149" indent="0">
              <a:buNone/>
              <a:defRPr sz="1588"/>
            </a:lvl5pPr>
          </a:lstStyle>
          <a:p>
            <a:pPr lvl="0"/>
            <a:r>
              <a:rPr lang="en-US" dirty="0"/>
              <a:t>October 1,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C616C-971C-5029-CD30-FE0CDF22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265" y="303087"/>
            <a:ext cx="2745479" cy="5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endParaRPr lang="en-US" sz="180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38C44DD-74B1-4AE9-B569-F63E2FEE9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3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D24641D-27EE-4D95-AD1E-BDFB5EEC5C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43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7B09AC0-8D4B-4493-83A5-9DB293447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4307" y="1150281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630C593-1E71-40BF-AA71-DFBE60648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714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E684EF2-E9E7-44F1-922E-CD8D8B600D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8581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1252664-31E5-43E4-BF6F-51E72AC485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860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A049E15-2ACB-4446-AF06-7D15025AB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714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2322A6D-9B1B-4507-BECE-EE0FBB42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714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4DAAA6C-C8F0-4566-A3AA-7F12C4B0D9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61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74EE17C-EC9D-4F9D-A19C-90E2C7677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1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F10BB8F-90AC-479D-AB84-4D2A40910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506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69E59F9-8F92-45C9-BE95-9C54639A40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06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7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hyperlink" Target="mailto:Sonclinicalorientation@shsu.edu" TargetMode="External"/><Relationship Id="rId4" Type="http://schemas.openxmlformats.org/officeDocument/2006/relationships/hyperlink" Target="mailto:Prenursing@sh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ytexa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B3B5E1-901E-49C0-9F76-B48432DE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43CD-CB4A-3F2B-511C-5EE7FEC0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4" y="860615"/>
            <a:ext cx="5230805" cy="3426107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93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587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9879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173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6466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761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3052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26345" algn="l" defTabSz="403293" rtl="0" eaLnBrk="1" latinLnBrk="0" hangingPunct="1">
              <a:defRPr sz="1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SHSU RN-BSN PROGRAM OVERVIEW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B4E43B-1B17-052C-6146-7CE10E6CB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826" y="5184479"/>
            <a:ext cx="5249174" cy="660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uFill>
                  <a:solidFill>
                    <a:srgbClr val="ED625F"/>
                  </a:solidFill>
                </a:uFill>
                <a:latin typeface="+mn-lt"/>
                <a:ea typeface="+mn-ea"/>
                <a:cs typeface="+mn-cs"/>
              </a:rPr>
              <a:t>October 31, 2025 </a:t>
            </a:r>
            <a:endParaRPr lang="en-US" sz="20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Placeholder 11" descr="A group of people sitting on the grass in front of a building&#10;&#10;Description automatically generated">
            <a:extLst>
              <a:ext uri="{FF2B5EF4-FFF2-40B4-BE49-F238E27FC236}">
                <a16:creationId xmlns:a16="http://schemas.microsoft.com/office/drawing/2014/main" id="{9389F92F-DBB8-27FE-35F5-42EB91417D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444" r="29116" b="-1"/>
          <a:stretch/>
        </p:blipFill>
        <p:spPr>
          <a:xfrm>
            <a:off x="6430020" y="334926"/>
            <a:ext cx="4316610" cy="57125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666" y="334928"/>
            <a:ext cx="1146258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1666" y="4991100"/>
            <a:ext cx="607723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1666" y="6047437"/>
            <a:ext cx="103849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15D2F7-CC29-40CD-9AC4-5D39731F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459" y="334921"/>
            <a:ext cx="0" cy="57125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49E990-34B2-9519-1CE1-C196EE343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28" y="6072154"/>
            <a:ext cx="546371" cy="4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lIns="91440" tIns="45720" rIns="91440" bIns="45720" anchor="ctr"/>
          <a:lstStyle/>
          <a:p>
            <a:r>
              <a:rPr lang="en-US" dirty="0"/>
              <a:t>RN-BSN Curriculum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44D26C-7B83-26F8-3C29-6AF14FAB2F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2062935"/>
              </p:ext>
            </p:extLst>
          </p:nvPr>
        </p:nvGraphicFramePr>
        <p:xfrm>
          <a:off x="1220788" y="2322513"/>
          <a:ext cx="8662985" cy="3007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1187">
                  <a:extLst>
                    <a:ext uri="{9D8B030D-6E8A-4147-A177-3AD203B41FA5}">
                      <a16:colId xmlns:a16="http://schemas.microsoft.com/office/drawing/2014/main" val="2376864563"/>
                    </a:ext>
                  </a:extLst>
                </a:gridCol>
                <a:gridCol w="3129488">
                  <a:extLst>
                    <a:ext uri="{9D8B030D-6E8A-4147-A177-3AD203B41FA5}">
                      <a16:colId xmlns:a16="http://schemas.microsoft.com/office/drawing/2014/main" val="1197878538"/>
                    </a:ext>
                  </a:extLst>
                </a:gridCol>
                <a:gridCol w="2802310">
                  <a:extLst>
                    <a:ext uri="{9D8B030D-6E8A-4147-A177-3AD203B41FA5}">
                      <a16:colId xmlns:a16="http://schemas.microsoft.com/office/drawing/2014/main" val="4193397916"/>
                    </a:ext>
                  </a:extLst>
                </a:gridCol>
              </a:tblGrid>
              <a:tr h="5013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475"/>
                        </a:lnSpc>
                      </a:pP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5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Semester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475"/>
                        </a:lnSpc>
                      </a:pP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5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Semester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475"/>
                        </a:lnSpc>
                      </a:pP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45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2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Semester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2517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3360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4030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3340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87252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3370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4383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4381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63618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4382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4060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4372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01469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1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NURS 4384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lnSpc>
                          <a:spcPts val="2475"/>
                        </a:lnSpc>
                      </a:pPr>
                      <a:endParaRPr lang="en-US" sz="2200" b="0" i="0">
                        <a:solidFill>
                          <a:srgbClr val="0049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lnSpc>
                          <a:spcPts val="2475"/>
                        </a:lnSpc>
                      </a:pPr>
                      <a:endParaRPr lang="en-US" sz="2200" b="0" i="0">
                        <a:solidFill>
                          <a:srgbClr val="0049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93083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9 hours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en-US" sz="2200" b="0" i="0">
                          <a:solidFill>
                            <a:srgbClr val="004990"/>
                          </a:solidFill>
                          <a:effectLst/>
                          <a:latin typeface="Calibri" panose="020F0502020204030204" pitchFamily="34" charset="0"/>
                        </a:rPr>
                        <a:t>9 hours</a:t>
                      </a:r>
                      <a:endParaRPr lang="en-US" b="0" i="0">
                        <a:solidFill>
                          <a:srgbClr val="004990"/>
                        </a:solidFill>
                        <a:effectLst/>
                      </a:endParaRPr>
                    </a:p>
                  </a:txBody>
                  <a:tcPr marL="86868" marR="86868" marT="43434" marB="43434"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0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5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046EF7-AC35-4EFD-B67B-BCCD7D22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Cost &amp; Financial Aid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387DCC-3977-4A99-9BE0-CBFE5B00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458"/>
            <a:ext cx="6025116" cy="39638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FAFSA (www.fafsa.gov) </a:t>
            </a:r>
          </a:p>
          <a:p>
            <a:pPr marL="742950" lvl="1">
              <a:lnSpc>
                <a:spcPct val="130000"/>
              </a:lnSpc>
            </a:pPr>
            <a:r>
              <a:rPr lang="en-US" dirty="0"/>
              <a:t>Grants</a:t>
            </a:r>
          </a:p>
          <a:p>
            <a:pPr marL="742950" lvl="1">
              <a:lnSpc>
                <a:spcPct val="130000"/>
              </a:lnSpc>
            </a:pPr>
            <a:r>
              <a:rPr lang="en-US" dirty="0"/>
              <a:t>Loans</a:t>
            </a:r>
          </a:p>
          <a:p>
            <a:pPr marL="28575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Scholarships4Kats</a:t>
            </a:r>
          </a:p>
          <a:p>
            <a:pPr marL="742950" lvl="1">
              <a:lnSpc>
                <a:spcPct val="130000"/>
              </a:lnSpc>
            </a:pPr>
            <a:r>
              <a:rPr lang="en-US" dirty="0"/>
              <a:t>Complete 1 general application</a:t>
            </a:r>
          </a:p>
          <a:p>
            <a:pPr marL="742950" lvl="1">
              <a:lnSpc>
                <a:spcPct val="130000"/>
              </a:lnSpc>
            </a:pPr>
            <a:r>
              <a:rPr lang="en-US" dirty="0"/>
              <a:t>Select and apply for scholarships you are eligible for</a:t>
            </a:r>
          </a:p>
          <a:p>
            <a:pPr marL="742950" lvl="1">
              <a:lnSpc>
                <a:spcPct val="130000"/>
              </a:lnSpc>
            </a:pPr>
            <a:r>
              <a:rPr lang="en-US" dirty="0"/>
              <a:t>Up to 15 nursing specific scholarships</a:t>
            </a:r>
          </a:p>
          <a:p>
            <a:pPr marL="28575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Employee tuition reimbursement</a:t>
            </a:r>
          </a:p>
          <a:p>
            <a:pPr marL="28575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SHSU Cost Calculator  https://www.shsu.edu/dept/cashiers/cost/cost-calculator </a:t>
            </a:r>
          </a:p>
          <a:p>
            <a:pPr lvl="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18" name="Picture 17" descr="White calculator">
            <a:extLst>
              <a:ext uri="{FF2B5EF4-FFF2-40B4-BE49-F238E27FC236}">
                <a16:creationId xmlns:a16="http://schemas.microsoft.com/office/drawing/2014/main" id="{D519133C-3A1E-A306-2FF0-8BD51911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7" r="41024" b="2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49A24-7B64-4D34-8057-986A397B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7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B644-5F5A-4E5B-BA28-DE6E222E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76A6-847B-4C82-B5E0-00AA09AD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</p:spPr>
        <p:txBody>
          <a:bodyPr lIns="91440" tIns="45720" rIns="91440" bIns="45720" anchor="ctr">
            <a:normAutofit fontScale="92500" lnSpcReduction="20000"/>
          </a:bodyPr>
          <a:lstStyle/>
          <a:p>
            <a:r>
              <a:rPr lang="en-US" dirty="0"/>
              <a:t>IG: @shsu_son  •  fb: SHSU School of Nursing  </a:t>
            </a:r>
            <a:endParaRPr lang="en-US"/>
          </a:p>
          <a:p>
            <a:r>
              <a:rPr lang="en-US" dirty="0"/>
              <a:t>•  Website</a:t>
            </a:r>
            <a:endParaRPr lang="en-US"/>
          </a:p>
        </p:txBody>
      </p:sp>
      <p:pic>
        <p:nvPicPr>
          <p:cNvPr id="101" name="Picture Placeholder 100" descr="Office Desk with keyboard, pencil, notebook, reading glasses, phome">
            <a:extLst>
              <a:ext uri="{FF2B5EF4-FFF2-40B4-BE49-F238E27FC236}">
                <a16:creationId xmlns:a16="http://schemas.microsoft.com/office/drawing/2014/main" id="{FB375E85-E1B2-43CF-B21B-9B8C2110B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805" y="346969"/>
            <a:ext cx="4308475" cy="5669280"/>
          </a:xfrm>
        </p:spPr>
      </p:pic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71A34B9-CDBE-4F6F-A2CD-04C420D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42B7CBA4-B6F8-42AF-9F87-A3019C5374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E36A3-7A60-6838-6853-A8EA4F7DA300}"/>
              </a:ext>
            </a:extLst>
          </p:cNvPr>
          <p:cNvSpPr txBox="1"/>
          <p:nvPr/>
        </p:nvSpPr>
        <p:spPr>
          <a:xfrm>
            <a:off x="887260" y="1680575"/>
            <a:ext cx="512523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SHSU- The Woodlands Center (by appt only)</a:t>
            </a:r>
            <a:endParaRPr lang="en-US" sz="20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rgbClr val="00499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b="1" dirty="0">
                <a:solidFill>
                  <a:srgbClr val="004990"/>
                </a:solidFill>
                <a:latin typeface="Calibri"/>
                <a:ea typeface="Calibri"/>
                <a:cs typeface="Calibri"/>
              </a:rPr>
              <a:t>School of Nursing Advising Team</a:t>
            </a:r>
            <a:endParaRPr lang="en-US" sz="2000" dirty="0">
              <a:solidFill>
                <a:srgbClr val="00499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04990"/>
                </a:solidFill>
                <a:latin typeface="Calibri"/>
                <a:ea typeface="Calibri"/>
                <a:cs typeface="Calibri"/>
              </a:rPr>
              <a:t>936-202-5109</a:t>
            </a:r>
          </a:p>
          <a:p>
            <a:r>
              <a:rPr lang="en-US" sz="2000" dirty="0">
                <a:solidFill>
                  <a:srgbClr val="004990"/>
                </a:solidFill>
                <a:latin typeface="Calibri"/>
                <a:ea typeface="Calibri"/>
                <a:cs typeface="Calibri"/>
                <a:hlinkClick r:id="rId4"/>
              </a:rPr>
              <a:t>prenursing@shsu.edu</a:t>
            </a:r>
            <a:r>
              <a:rPr lang="en-US" sz="2000" dirty="0">
                <a:solidFill>
                  <a:srgbClr val="00499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en-US" sz="2000" dirty="0">
              <a:solidFill>
                <a:srgbClr val="00499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b="1" dirty="0">
                <a:solidFill>
                  <a:srgbClr val="004990"/>
                </a:solidFill>
                <a:latin typeface="Calibri"/>
                <a:ea typeface="Calibri"/>
                <a:cs typeface="Calibri"/>
              </a:rPr>
              <a:t>School of Nursing Credentialing Specialist</a:t>
            </a:r>
            <a:endParaRPr lang="en-US" sz="2000" dirty="0">
              <a:solidFill>
                <a:srgbClr val="00499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04990"/>
                </a:solidFill>
                <a:latin typeface="Calibri"/>
                <a:ea typeface="Calibri"/>
                <a:cs typeface="Calibri"/>
                <a:hlinkClick r:id="rId5"/>
              </a:rPr>
              <a:t>SONclinicalorientation@shsu.edu</a:t>
            </a:r>
            <a:r>
              <a:rPr lang="en-US" sz="2000" dirty="0">
                <a:solidFill>
                  <a:srgbClr val="00499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38C920D-8DEA-4312-1790-9196E6D18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835" y="4633390"/>
            <a:ext cx="1266825" cy="12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</p:spPr>
        <p:txBody>
          <a:bodyPr lIns="91440" tIns="45720" rIns="91440" bIns="45720" anchor="t">
            <a:normAutofit/>
          </a:bodyPr>
          <a:lstStyle/>
          <a:p>
            <a:pPr marL="285750" indent="-285750">
              <a:lnSpc>
                <a:spcPct val="90000"/>
              </a:lnSpc>
              <a:buFont typeface="Arial,Sans-Serif"/>
              <a:buChar char="•"/>
            </a:pPr>
            <a:r>
              <a:rPr lang="en-US" sz="2800" dirty="0">
                <a:solidFill>
                  <a:schemeClr val="accent5">
                    <a:lumMod val="76000"/>
                  </a:schemeClr>
                </a:solidFill>
                <a:latin typeface="Univers Condensed"/>
                <a:ea typeface="Calibri"/>
                <a:cs typeface="Calibri"/>
              </a:rPr>
              <a:t>Program Cost</a:t>
            </a:r>
          </a:p>
          <a:p>
            <a:pPr marL="285750" indent="-285750">
              <a:lnSpc>
                <a:spcPct val="90000"/>
              </a:lnSpc>
              <a:buFont typeface="Arial,Sans-Serif"/>
              <a:buChar char="•"/>
            </a:pPr>
            <a:r>
              <a:rPr lang="en-US" sz="2800" dirty="0">
                <a:solidFill>
                  <a:schemeClr val="accent5">
                    <a:lumMod val="76000"/>
                  </a:schemeClr>
                </a:solidFill>
                <a:latin typeface="Univers Condensed"/>
                <a:ea typeface="Calibri"/>
                <a:cs typeface="Calibri"/>
              </a:rPr>
              <a:t>Nursing program information</a:t>
            </a:r>
            <a:endParaRPr lang="en-US">
              <a:solidFill>
                <a:schemeClr val="accent5">
                  <a:lumMod val="76000"/>
                </a:schemeClr>
              </a:solidFill>
              <a:latin typeface="Univers Condensed"/>
            </a:endParaRPr>
          </a:p>
          <a:p>
            <a:pPr marL="285750" indent="-285750">
              <a:lnSpc>
                <a:spcPct val="90000"/>
              </a:lnSpc>
              <a:buFont typeface="Arial,Sans-Serif"/>
              <a:buChar char="•"/>
            </a:pPr>
            <a:r>
              <a:rPr lang="en-US" sz="2800" dirty="0">
                <a:solidFill>
                  <a:schemeClr val="accent5">
                    <a:lumMod val="76000"/>
                  </a:schemeClr>
                </a:solidFill>
                <a:latin typeface="Univers Condensed"/>
                <a:ea typeface="Calibri"/>
                <a:cs typeface="Calibri"/>
              </a:rPr>
              <a:t>Application deadlines</a:t>
            </a:r>
          </a:p>
          <a:p>
            <a:pPr marL="285750" indent="-285750">
              <a:lnSpc>
                <a:spcPct val="90000"/>
              </a:lnSpc>
              <a:buFont typeface="Arial,Sans-Serif"/>
              <a:buChar char="•"/>
            </a:pPr>
            <a:r>
              <a:rPr lang="en-US" sz="2800" dirty="0">
                <a:solidFill>
                  <a:schemeClr val="accent5">
                    <a:lumMod val="76000"/>
                  </a:schemeClr>
                </a:solidFill>
                <a:latin typeface="Univers Condensed"/>
                <a:ea typeface="Calibri"/>
                <a:cs typeface="Calibri"/>
              </a:rPr>
              <a:t>Degree requirements</a:t>
            </a:r>
          </a:p>
          <a:p>
            <a:pPr marL="285750" indent="-285750">
              <a:lnSpc>
                <a:spcPct val="90000"/>
              </a:lnSpc>
              <a:buFont typeface="Arial,Sans-Serif"/>
              <a:buChar char="•"/>
            </a:pPr>
            <a:r>
              <a:rPr lang="en-US" sz="2800" dirty="0">
                <a:solidFill>
                  <a:schemeClr val="accent5">
                    <a:lumMod val="76000"/>
                  </a:schemeClr>
                </a:solidFill>
                <a:latin typeface="Univers Condensed"/>
                <a:ea typeface="Calibri"/>
                <a:cs typeface="Calibri"/>
              </a:rPr>
              <a:t>Contact Information</a:t>
            </a:r>
            <a:endParaRPr lang="en-US" dirty="0">
              <a:solidFill>
                <a:schemeClr val="accent5">
                  <a:lumMod val="76000"/>
                </a:schemeClr>
              </a:solidFill>
              <a:latin typeface="Univers Condensed"/>
            </a:endParaRPr>
          </a:p>
        </p:txBody>
      </p:sp>
      <p:pic>
        <p:nvPicPr>
          <p:cNvPr id="12" name="Picture Placeholder 11" descr="Close up of a calculator">
            <a:extLst>
              <a:ext uri="{FF2B5EF4-FFF2-40B4-BE49-F238E27FC236}">
                <a16:creationId xmlns:a16="http://schemas.microsoft.com/office/drawing/2014/main" id="{C320AFE2-20CA-43D3-8E4E-28DBD9F9B7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480" y="1928306"/>
            <a:ext cx="3465576" cy="4105656"/>
          </a:xfr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8AED9-45A9-3C1C-521C-F29187BD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Reduction in Cost for RN-BSN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0D10-6BFD-4F76-1919-BAEC3256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RN-BSN program is approximately $9500 tuition and fees total </a:t>
            </a:r>
          </a:p>
          <a:p>
            <a:pPr marL="1028700" lvl="1">
              <a:lnSpc>
                <a:spcPct val="130000"/>
              </a:lnSpc>
            </a:pPr>
            <a:r>
              <a:rPr lang="en-US" dirty="0"/>
              <a:t>Actual cost depends on full or part time status, residency, etc.</a:t>
            </a:r>
            <a:endParaRPr lang="en-US"/>
          </a:p>
          <a:p>
            <a:pPr marL="1028700" lvl="1">
              <a:lnSpc>
                <a:spcPct val="130000"/>
              </a:lnSpc>
            </a:pPr>
            <a:endParaRPr lang="en-US"/>
          </a:p>
          <a:p>
            <a:pPr marL="1028700" lvl="1">
              <a:lnSpc>
                <a:spcPct val="130000"/>
              </a:lnSpc>
            </a:pPr>
            <a:r>
              <a:rPr lang="en-US" dirty="0"/>
              <a:t>Makes SHSU RN-BSN program competitive with other  TX online programs</a:t>
            </a:r>
            <a:endParaRPr lang="en-US"/>
          </a:p>
        </p:txBody>
      </p:sp>
      <p:pic>
        <p:nvPicPr>
          <p:cNvPr id="7" name="Picture Placeholder 6" descr="Office desk with papers, laptop, pen and reading glasses">
            <a:extLst>
              <a:ext uri="{FF2B5EF4-FFF2-40B4-BE49-F238E27FC236}">
                <a16:creationId xmlns:a16="http://schemas.microsoft.com/office/drawing/2014/main" id="{4DF6C66B-5E9F-31C5-6B73-EE60EB7D87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973" r="36504" b="-1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B53AD-3FA0-6DE1-6641-20405BD7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B7CBA4-B6F8-42AF-9F87-A3019C53748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8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4EC5-61DE-2AED-AF82-B4D8DBE0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 fontScale="90000"/>
          </a:bodyPr>
          <a:lstStyle/>
          <a:p>
            <a:r>
              <a:rPr lang="en-US" dirty="0"/>
              <a:t>RN-BSN Program Admission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82F5C-AA76-E64D-0999-7408223ED1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Joint Admission 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F9F4-B550-C910-81DA-2AA99CFF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575" y="2338927"/>
            <a:ext cx="2945347" cy="3482750"/>
          </a:xfrm>
        </p:spPr>
        <p:txBody>
          <a:bodyPr lIns="91440" tIns="45720" rIns="91440" bIns="45720" anchor="t"/>
          <a:lstStyle/>
          <a:p>
            <a:r>
              <a:rPr lang="en-US" sz="1600" dirty="0"/>
              <a:t>Currently enrolled in an ADN program at a partner school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Must have completed 1st semester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Most students begin RN-BSN program in Summer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Alvin Community College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Blinn College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Lamar State College- Orange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Lone Star College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Temple College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1ED450-2A3C-3438-E846-180017FD35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/>
          <a:lstStyle/>
          <a:p>
            <a:r>
              <a:rPr lang="en-US" sz="2200" dirty="0"/>
              <a:t>Conditional Admission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6C738B-35A0-FCC0-667F-5D89E3EDC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Completed ADN program</a:t>
            </a:r>
          </a:p>
          <a:p>
            <a:r>
              <a:rPr lang="en-US" dirty="0"/>
              <a:t>Will obtain TX RN license within 1 semester of starting BSN program</a:t>
            </a:r>
          </a:p>
          <a:p>
            <a:r>
              <a:rPr lang="en-US" dirty="0"/>
              <a:t>Must have unencumbered, TX RN license before beginning clinical courses</a:t>
            </a:r>
          </a:p>
          <a:p>
            <a:r>
              <a:rPr lang="en-US" dirty="0"/>
              <a:t>Must complete all prerequisite courses within 1 year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7FC4C7-7AD0-917F-DCDC-65553E824C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Unconditional Admission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CF4970-708A-54B3-0252-9FB5AA69AE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Must have unencumbered, TX RN license in order to begin program</a:t>
            </a:r>
          </a:p>
          <a:p>
            <a:r>
              <a:rPr lang="en-US" dirty="0"/>
              <a:t>Must complete prerequisite and core classes in order to graduate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DD467-7EFA-E05C-60FE-921258BD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2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</p:spPr>
        <p:txBody>
          <a:bodyPr lIns="91440" tIns="45720" rIns="91440" bIns="45720" anchor="ctr"/>
          <a:lstStyle/>
          <a:p>
            <a:r>
              <a:rPr lang="en-US" dirty="0"/>
              <a:t>RN-BSN Application</a:t>
            </a:r>
          </a:p>
        </p:txBody>
      </p:sp>
      <p:pic>
        <p:nvPicPr>
          <p:cNvPr id="24" name="Picture Placeholder 23" descr="Person writing on glass">
            <a:extLst>
              <a:ext uri="{FF2B5EF4-FFF2-40B4-BE49-F238E27FC236}">
                <a16:creationId xmlns:a16="http://schemas.microsoft.com/office/drawing/2014/main" id="{E8D6D228-D684-4F0F-9A5A-880FC7432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973" r="7973"/>
          <a:stretch/>
        </p:blipFill>
        <p:spPr>
          <a:xfrm>
            <a:off x="539750" y="400050"/>
            <a:ext cx="3606800" cy="2860675"/>
          </a:xfrm>
        </p:spPr>
      </p:pic>
      <p:pic>
        <p:nvPicPr>
          <p:cNvPr id="12" name="Picture Placeholder 11" descr="Person typing on a laptop">
            <a:extLst>
              <a:ext uri="{FF2B5EF4-FFF2-40B4-BE49-F238E27FC236}">
                <a16:creationId xmlns:a16="http://schemas.microsoft.com/office/drawing/2014/main" id="{5C6EB4F4-2E2A-4AA4-BE26-B5AA4D3BDF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3565525"/>
            <a:ext cx="3606800" cy="286067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</p:spPr>
        <p:txBody>
          <a:bodyPr lIns="91440" tIns="45720" rIns="91440" bIns="45720" anchor="t"/>
          <a:lstStyle/>
          <a:p>
            <a:pPr marL="342900" indent="-342900">
              <a:buChar char="•"/>
            </a:pPr>
            <a:r>
              <a:rPr lang="en-US" dirty="0"/>
              <a:t>100% online program</a:t>
            </a:r>
          </a:p>
          <a:p>
            <a:pPr marL="342900" indent="-342900">
              <a:buChar char="•"/>
            </a:pPr>
            <a:r>
              <a:rPr lang="en-US" dirty="0"/>
              <a:t>Rolling Application- Fall, Spring, &amp; Summer Admissions</a:t>
            </a:r>
          </a:p>
          <a:p>
            <a:pPr marL="342900" indent="-342900">
              <a:buChar char="•"/>
            </a:pPr>
            <a:r>
              <a:rPr lang="en-US" dirty="0"/>
              <a:t>No deadline, but must meet SHSU application deadline for specific term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Admission Requirements</a:t>
            </a:r>
          </a:p>
        </p:txBody>
      </p:sp>
      <p:pic>
        <p:nvPicPr>
          <p:cNvPr id="7" name="Picture Placeholder 15" descr="Peopple smiling looking at their phones">
            <a:extLst>
              <a:ext uri="{FF2B5EF4-FFF2-40B4-BE49-F238E27FC236}">
                <a16:creationId xmlns:a16="http://schemas.microsoft.com/office/drawing/2014/main" id="{5EB994D0-3DFB-92CD-95AE-0D8C853A1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39597" b="2"/>
          <a:stretch/>
        </p:blipFill>
        <p:spPr>
          <a:xfrm>
            <a:off x="374468" y="1905000"/>
            <a:ext cx="3480356" cy="413721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23" y="2400300"/>
            <a:ext cx="5945151" cy="335222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Cumulative GPA of 2.5 and Prerequisite GPA of 2.5</a:t>
            </a:r>
          </a:p>
          <a:p>
            <a:pPr marL="28575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“C” or better in all lower-level courses applicable to nursing</a:t>
            </a:r>
          </a:p>
          <a:p>
            <a:pPr marL="28575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Unencumbered TX RN License (or Compact License) or currently enrolled in ADN program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B5BC9EA-4FEE-444B-92CE-4488B20DCBA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6074" y="1905000"/>
            <a:ext cx="0" cy="41372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9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3200" dirty="0"/>
              <a:t>Nursing Prerequisite Courses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C671165-EFA4-4DBE-B4FE-16D762A36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0313" y="5005388"/>
            <a:ext cx="3609975" cy="850900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dirty="0"/>
              <a:t>RN-BSN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7099" y="334926"/>
            <a:ext cx="4547155" cy="6188148"/>
            <a:chOff x="7277099" y="334926"/>
            <a:chExt cx="4547155" cy="61881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2552CF-9E78-6103-A2E1-D609FE641732}"/>
              </a:ext>
            </a:extLst>
          </p:cNvPr>
          <p:cNvSpPr txBox="1"/>
          <p:nvPr/>
        </p:nvSpPr>
        <p:spPr>
          <a:xfrm>
            <a:off x="344839" y="1149100"/>
            <a:ext cx="6450904" cy="3477875"/>
          </a:xfrm>
          <a:prstGeom prst="rect">
            <a:avLst/>
          </a:prstGeom>
          <a:solidFill>
            <a:srgbClr val="F2F2F2">
              <a:alpha val="61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BIOL 2403 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Anatomy and Physiology I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BIOL 2404 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Anatomy and Physiology II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BIOL 2420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Medical Microbiology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CHEM 1406  Introductory Chemistry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  <a:r>
              <a:rPr lang="en-US" sz="200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 *</a:t>
            </a:r>
            <a:endParaRPr lang="en-US" sz="2000" b="0" i="0" dirty="0">
              <a:solidFill>
                <a:srgbClr val="004990"/>
              </a:solidFill>
              <a:latin typeface="Univers Condensed"/>
              <a:ea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MATH 1314  College Algebra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  <a:r>
              <a:rPr lang="en-US" sz="200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 *</a:t>
            </a:r>
            <a:endParaRPr lang="en-US" sz="2000" b="0" i="0" dirty="0">
              <a:solidFill>
                <a:srgbClr val="004990"/>
              </a:solidFill>
              <a:latin typeface="Univers Condensed"/>
              <a:ea typeface="Arial"/>
              <a:cs typeface="Arial"/>
            </a:endParaRPr>
          </a:p>
          <a:p>
            <a:pPr marL="742950" lvl="1" indent="-285750" algn="l" rtl="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MATH 1342  Statistics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FACS 2362 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Nutrition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  <a:r>
              <a:rPr lang="en-US" sz="200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 *</a:t>
            </a:r>
            <a:endParaRPr lang="en-US" sz="2000" b="0" i="0" dirty="0">
              <a:solidFill>
                <a:srgbClr val="004990"/>
              </a:solidFill>
              <a:latin typeface="Univers Condensed"/>
              <a:ea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PSYC 1301 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General Psychology</a:t>
            </a:r>
            <a:r>
              <a:rPr lang="en-US" sz="2000" b="0" i="0" dirty="0">
                <a:solidFill>
                  <a:srgbClr val="004990"/>
                </a:solidFill>
                <a:latin typeface="Univers Condensed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PSYC 3374  </a:t>
            </a:r>
            <a:r>
              <a:rPr lang="en-US" sz="2000" b="1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 </a:t>
            </a:r>
            <a:r>
              <a:rPr lang="en-US" sz="2000" b="1" i="0" u="none" strike="noStrike" baseline="0" dirty="0">
                <a:solidFill>
                  <a:srgbClr val="CB6C07"/>
                </a:solidFill>
                <a:latin typeface="Univers Condensed"/>
                <a:ea typeface="Arial"/>
                <a:cs typeface="Arial"/>
              </a:rPr>
              <a:t>Lifespan Growth and Development</a:t>
            </a:r>
          </a:p>
          <a:p>
            <a:pPr marL="742950" lvl="1" indent="-285750">
              <a:buFont typeface="Arial,Sans-Serif"/>
              <a:buChar char="•"/>
            </a:pPr>
            <a:endParaRPr lang="en-US" sz="2000" b="1" dirty="0">
              <a:solidFill>
                <a:srgbClr val="CB6C07"/>
              </a:solidFill>
              <a:latin typeface="Univers Condensed"/>
              <a:cs typeface="Arial"/>
            </a:endParaRPr>
          </a:p>
          <a:p>
            <a:pPr lvl="1"/>
            <a:r>
              <a:rPr lang="en-US" sz="2000" b="1" dirty="0">
                <a:solidFill>
                  <a:schemeClr val="bg2">
                    <a:lumMod val="76000"/>
                    <a:lumOff val="24000"/>
                  </a:schemeClr>
                </a:solidFill>
                <a:latin typeface="Univers Condensed"/>
                <a:cs typeface="Arial"/>
              </a:rPr>
              <a:t>* May substitute similar course for these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3200" dirty="0"/>
              <a:t>Texas Core</a:t>
            </a:r>
            <a:br>
              <a:rPr lang="en-US" sz="3200" dirty="0"/>
            </a:br>
            <a:r>
              <a:rPr lang="en-US" sz="3200" dirty="0"/>
              <a:t>Requirement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C671165-EFA4-4DBE-B4FE-16D762A36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0313" y="5005388"/>
            <a:ext cx="3609975" cy="850900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dirty="0"/>
              <a:t>RN-BSN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7099" y="334926"/>
            <a:ext cx="4547155" cy="6188148"/>
            <a:chOff x="7277099" y="334926"/>
            <a:chExt cx="4547155" cy="61881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2552CF-9E78-6103-A2E1-D609FE641732}"/>
              </a:ext>
            </a:extLst>
          </p:cNvPr>
          <p:cNvSpPr txBox="1"/>
          <p:nvPr/>
        </p:nvSpPr>
        <p:spPr>
          <a:xfrm>
            <a:off x="446999" y="3812849"/>
            <a:ext cx="6450904" cy="1938992"/>
          </a:xfrm>
          <a:prstGeom prst="rect">
            <a:avLst/>
          </a:prstGeom>
          <a:solidFill>
            <a:srgbClr val="F2F2F2">
              <a:alpha val="7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,Sans-Serif"/>
              <a:buChar char="•"/>
            </a:pPr>
            <a:r>
              <a:rPr lang="en-US" sz="2000" b="1">
                <a:solidFill>
                  <a:srgbClr val="CB6C07"/>
                </a:solidFill>
                <a:latin typeface="Univers Condensed"/>
                <a:cs typeface="Arial"/>
              </a:rPr>
              <a:t>Texas Core Completion required for all graduates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>
                <a:solidFill>
                  <a:srgbClr val="CB6C07"/>
                </a:solidFill>
                <a:cs typeface="Arial"/>
              </a:rPr>
              <a:t>Varies at every school</a:t>
            </a:r>
            <a:endParaRPr lang="en-US" sz="2000" b="1" dirty="0">
              <a:solidFill>
                <a:srgbClr val="CB6C07"/>
              </a:solidFill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000" b="1" dirty="0">
                <a:solidFill>
                  <a:srgbClr val="CB6C07"/>
                </a:solidFill>
                <a:cs typeface="Arial"/>
              </a:rPr>
              <a:t>If you are core complete at one public institution in TX, you will be core complete at SHSU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dirty="0">
                <a:solidFill>
                  <a:srgbClr val="CB6C07"/>
                </a:solidFill>
                <a:cs typeface="Arial"/>
              </a:rPr>
              <a:t>You must be core complete in order to graduate with a BSN degree</a:t>
            </a:r>
          </a:p>
        </p:txBody>
      </p:sp>
    </p:spTree>
    <p:extLst>
      <p:ext uri="{BB962C8B-B14F-4D97-AF65-F5344CB8AC3E}">
        <p14:creationId xmlns:p14="http://schemas.microsoft.com/office/powerpoint/2010/main" val="18431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Steps to Apply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803DE5-6EF0-4F28-8C50-C142E51B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Acceptance to Sam Houston State University</a:t>
            </a:r>
            <a:endParaRPr lang="en-US"/>
          </a:p>
          <a:p>
            <a:pPr marL="1028700" lvl="1">
              <a:lnSpc>
                <a:spcPct val="130000"/>
              </a:lnSpc>
            </a:pPr>
            <a:r>
              <a:rPr lang="en-US" dirty="0">
                <a:hlinkClick r:id="rId3"/>
              </a:rPr>
              <a:t>www.applytexas.com</a:t>
            </a:r>
            <a:endParaRPr lang="en-US" dirty="0"/>
          </a:p>
          <a:p>
            <a:pPr marL="1028700" lvl="1">
              <a:lnSpc>
                <a:spcPct val="130000"/>
              </a:lnSpc>
            </a:pPr>
            <a:r>
              <a:rPr lang="en-US" dirty="0"/>
              <a:t>Apply for the semester you wish to begin taking courses</a:t>
            </a:r>
            <a:endParaRPr lang="en-US"/>
          </a:p>
          <a:p>
            <a:pPr marL="1028700" lvl="1">
              <a:lnSpc>
                <a:spcPct val="130000"/>
              </a:lnSpc>
            </a:pPr>
            <a:r>
              <a:rPr lang="en-US" dirty="0"/>
              <a:t>Submit official transcripts from other institutions</a:t>
            </a:r>
            <a:endParaRPr lang="en-US"/>
          </a:p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School of Nursing application in Nursing CAS</a:t>
            </a:r>
            <a:endParaRPr lang="en-US"/>
          </a:p>
          <a:p>
            <a:pPr marL="1028700" lvl="1">
              <a:lnSpc>
                <a:spcPct val="130000"/>
              </a:lnSpc>
            </a:pPr>
            <a:r>
              <a:rPr lang="en-US" b="1" i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Submit transcripts from every institution attended</a:t>
            </a:r>
            <a:r>
              <a:rPr lang="en-US" dirty="0"/>
              <a:t> (unofficial transcripts are ok)</a:t>
            </a:r>
            <a:endParaRPr lang="en-US"/>
          </a:p>
          <a:p>
            <a:pPr marL="1028700" lvl="1">
              <a:lnSpc>
                <a:spcPct val="130000"/>
              </a:lnSpc>
            </a:pPr>
            <a:r>
              <a:rPr lang="en-US" dirty="0"/>
              <a:t>Upload TX nursing license (if applicable)</a:t>
            </a:r>
            <a:endParaRPr lang="en-US"/>
          </a:p>
          <a:p>
            <a:pPr marL="1028700" lvl="1">
              <a:lnSpc>
                <a:spcPct val="130000"/>
              </a:lnSpc>
            </a:pPr>
            <a:endParaRPr lang="en-US"/>
          </a:p>
        </p:txBody>
      </p:sp>
      <p:pic>
        <p:nvPicPr>
          <p:cNvPr id="7" name="Picture Placeholder 55" descr="Office Desk with magazines and laptop">
            <a:extLst>
              <a:ext uri="{FF2B5EF4-FFF2-40B4-BE49-F238E27FC236}">
                <a16:creationId xmlns:a16="http://schemas.microsoft.com/office/drawing/2014/main" id="{31C4ED2A-C2ED-243B-F8FF-F0C948FD9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35" r="14726" b="2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7487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781867B7A9648952B9A5BBAB8CBF5" ma:contentTypeVersion="16" ma:contentTypeDescription="Create a new document." ma:contentTypeScope="" ma:versionID="9040d21a7c58775aa9d58be138a59d79">
  <xsd:schema xmlns:xsd="http://www.w3.org/2001/XMLSchema" xmlns:xs="http://www.w3.org/2001/XMLSchema" xmlns:p="http://schemas.microsoft.com/office/2006/metadata/properties" xmlns:ns2="ffd3e0e7-503f-4cec-a38b-420e2ff60199" xmlns:ns3="453b31b5-6d06-4df9-90e9-698660eedfe9" targetNamespace="http://schemas.microsoft.com/office/2006/metadata/properties" ma:root="true" ma:fieldsID="15b11d3bee7c0d1ca8a95205101949b6" ns2:_="" ns3:_="">
    <xsd:import namespace="ffd3e0e7-503f-4cec-a38b-420e2ff60199"/>
    <xsd:import namespace="453b31b5-6d06-4df9-90e9-698660eed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3e0e7-503f-4cec-a38b-420e2ff60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0e6462f-898c-4798-bfd2-dc9ea210d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b31b5-6d06-4df9-90e9-698660eedfe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b93513-e2e0-4918-8d27-d96aae7fcb1f}" ma:internalName="TaxCatchAll" ma:showField="CatchAllData" ma:web="453b31b5-6d06-4df9-90e9-698660eedf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3e0e7-503f-4cec-a38b-420e2ff60199">
      <Terms xmlns="http://schemas.microsoft.com/office/infopath/2007/PartnerControls"/>
    </lcf76f155ced4ddcb4097134ff3c332f>
    <TaxCatchAll xmlns="453b31b5-6d06-4df9-90e9-698660eedfe9" xsi:nil="true"/>
  </documentManagement>
</p:properties>
</file>

<file path=customXml/itemProps1.xml><?xml version="1.0" encoding="utf-8"?>
<ds:datastoreItem xmlns:ds="http://schemas.openxmlformats.org/officeDocument/2006/customXml" ds:itemID="{845F8839-26D0-4362-9953-23A320D8A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3e0e7-503f-4cec-a38b-420e2ff60199"/>
    <ds:schemaRef ds:uri="453b31b5-6d06-4df9-90e9-698660eed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BA3AEB-0B6D-4F09-8EB6-86588D7AB1E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453b31b5-6d06-4df9-90e9-698660eedfe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fd3e0e7-503f-4cec-a38b-420e2ff60199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Widescreen</PresentationFormat>
  <Paragraphs>123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Courier New</vt:lpstr>
      <vt:lpstr>Impact</vt:lpstr>
      <vt:lpstr>Univers Condensed</vt:lpstr>
      <vt:lpstr>MemoVTI</vt:lpstr>
      <vt:lpstr>SHSU RN-BSN PROGRAM OVERVIEW</vt:lpstr>
      <vt:lpstr>Agenda</vt:lpstr>
      <vt:lpstr>Reduction in Cost for RN-BSN Program</vt:lpstr>
      <vt:lpstr>RN-BSN Program Admission Options</vt:lpstr>
      <vt:lpstr>RN-BSN Application</vt:lpstr>
      <vt:lpstr>Admission Requirements</vt:lpstr>
      <vt:lpstr>Nursing Prerequisite Courses</vt:lpstr>
      <vt:lpstr>Texas Core Requirement</vt:lpstr>
      <vt:lpstr>Steps to Apply</vt:lpstr>
      <vt:lpstr>RN-BSN Curriculum</vt:lpstr>
      <vt:lpstr>Cost &amp; Financial Aid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291</cp:revision>
  <dcterms:created xsi:type="dcterms:W3CDTF">2021-02-05T15:04:45Z</dcterms:created>
  <dcterms:modified xsi:type="dcterms:W3CDTF">2025-10-31T19:25:01Z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0x010100AEE781867B7A9648952B9A5BBAB8CBF5</vt:lpwstr>
  </property>
  <property fmtid="{D5CDD505-2E9C-101B-9397-08002B2CF9AE}" pid="3" name="MediaServiceImageTags">
    <vt:lpwstr/>
  </property>
</Properties>
</file>